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0" r:id="rId2"/>
    <p:sldMasterId id="2147483745" r:id="rId3"/>
  </p:sldMasterIdLst>
  <p:notesMasterIdLst>
    <p:notesMasterId r:id="rId53"/>
  </p:notesMasterIdLst>
  <p:sldIdLst>
    <p:sldId id="304" r:id="rId4"/>
    <p:sldId id="311" r:id="rId5"/>
    <p:sldId id="312" r:id="rId6"/>
    <p:sldId id="313" r:id="rId7"/>
    <p:sldId id="314" r:id="rId8"/>
    <p:sldId id="315" r:id="rId9"/>
    <p:sldId id="317" r:id="rId10"/>
    <p:sldId id="316" r:id="rId11"/>
    <p:sldId id="282" r:id="rId12"/>
    <p:sldId id="354" r:id="rId13"/>
    <p:sldId id="355" r:id="rId14"/>
    <p:sldId id="320" r:id="rId15"/>
    <p:sldId id="321" r:id="rId16"/>
    <p:sldId id="324" r:id="rId17"/>
    <p:sldId id="325" r:id="rId18"/>
    <p:sldId id="322" r:id="rId19"/>
    <p:sldId id="323" r:id="rId20"/>
    <p:sldId id="330" r:id="rId21"/>
    <p:sldId id="331" r:id="rId22"/>
    <p:sldId id="332" r:id="rId23"/>
    <p:sldId id="334" r:id="rId24"/>
    <p:sldId id="335" r:id="rId25"/>
    <p:sldId id="336" r:id="rId26"/>
    <p:sldId id="338" r:id="rId27"/>
    <p:sldId id="333" r:id="rId28"/>
    <p:sldId id="340" r:id="rId29"/>
    <p:sldId id="341" r:id="rId30"/>
    <p:sldId id="326" r:id="rId31"/>
    <p:sldId id="327" r:id="rId32"/>
    <p:sldId id="328" r:id="rId33"/>
    <p:sldId id="329" r:id="rId34"/>
    <p:sldId id="279" r:id="rId35"/>
    <p:sldId id="305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07" r:id="rId47"/>
    <p:sldId id="308" r:id="rId48"/>
    <p:sldId id="309" r:id="rId49"/>
    <p:sldId id="342" r:id="rId50"/>
    <p:sldId id="310" r:id="rId51"/>
    <p:sldId id="292" r:id="rId52"/>
  </p:sldIdLst>
  <p:sldSz cx="9144000" cy="5143500" type="screen16x9"/>
  <p:notesSz cx="6858000" cy="9144000"/>
  <p:defaultTextStyle>
    <a:defPPr>
      <a:defRPr lang="it-IT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C0BC"/>
    <a:srgbClr val="4472C4"/>
    <a:srgbClr val="5F5F5F"/>
    <a:srgbClr val="FFFFFF"/>
    <a:srgbClr val="292929"/>
    <a:srgbClr val="B4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3" autoAdjust="0"/>
  </p:normalViewPr>
  <p:slideViewPr>
    <p:cSldViewPr snapToGrid="0" showGuides="1">
      <p:cViewPr varScale="1">
        <p:scale>
          <a:sx n="144" d="100"/>
          <a:sy n="144" d="100"/>
        </p:scale>
        <p:origin x="61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D0F52-1402-4DD9-A0C3-9AFCC3ABB6D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28D3A-FF86-43C9-86A3-49656BEE58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23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799312"/>
            <a:ext cx="7585611" cy="2412171"/>
          </a:xfrm>
        </p:spPr>
        <p:txBody>
          <a:bodyPr anchor="b"/>
          <a:lstStyle>
            <a:lvl1pPr algn="l" defTabSz="9143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2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5" y="1437652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2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4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4" y="1437652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4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7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4" y="1437652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8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20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62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593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30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56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8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8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9" y="1594893"/>
            <a:ext cx="7937501" cy="2462213"/>
          </a:xfrm>
        </p:spPr>
        <p:txBody>
          <a:bodyPr/>
          <a:lstStyle>
            <a:lvl1pPr marL="500051" indent="-500051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39" indent="-490526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890" indent="-450839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566" indent="-342892">
              <a:buFont typeface="+mj-lt"/>
              <a:buAutoNum type="arabicPeriod"/>
              <a:defRPr/>
            </a:lvl4pPr>
            <a:lvl5pPr marL="1714457" indent="-342892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050172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837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091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385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693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31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67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08/11/2021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2533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799312"/>
            <a:ext cx="7585611" cy="2412171"/>
          </a:xfrm>
        </p:spPr>
        <p:txBody>
          <a:bodyPr anchor="b"/>
          <a:lstStyle>
            <a:lvl1pPr algn="l" defTabSz="9143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7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25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93564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6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9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0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65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16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7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3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3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2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56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420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3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0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2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0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79996" indent="-179996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37" lvl="6" indent="-514337" algn="l" defTabSz="457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8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4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hf sldNum="0" hdr="0" ftr="0" dt="0"/>
  <p:txStyles>
    <p:titleStyle>
      <a:lvl1pPr algn="ctr" defTabSz="914378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378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79996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39987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59991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39987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71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slide" Target="slide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slide" Target="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Reaktive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67DA17-D790-4BFD-BFCF-1C9F4EBD4CE3}"/>
              </a:ext>
            </a:extLst>
          </p:cNvPr>
          <p:cNvSpPr txBox="1">
            <a:spLocks/>
          </p:cNvSpPr>
          <p:nvPr/>
        </p:nvSpPr>
        <p:spPr>
          <a:xfrm>
            <a:off x="552598" y="2578077"/>
            <a:ext cx="3835261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Il metodo più semplice di definire un componente è quello di scrivere un componente funzionale.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recenti modifiche alla libreria hanno aumentato l’utilizzo dei componenti funzionali.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Molti componenti recenti su Costa sono funzionali.</a:t>
            </a:r>
            <a:br>
              <a:rPr lang="it-IT" kern="0" dirty="0">
                <a:cs typeface="Arial"/>
              </a:rPr>
            </a:br>
            <a:br>
              <a:rPr lang="it-IT" kern="0" dirty="0">
                <a:cs typeface="Arial"/>
              </a:rPr>
            </a:br>
            <a:endParaRPr lang="it-IT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59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67DA17-D790-4BFD-BFCF-1C9F4EBD4CE3}"/>
              </a:ext>
            </a:extLst>
          </p:cNvPr>
          <p:cNvSpPr txBox="1">
            <a:spLocks/>
          </p:cNvSpPr>
          <p:nvPr/>
        </p:nvSpPr>
        <p:spPr>
          <a:xfrm>
            <a:off x="552598" y="2578077"/>
            <a:ext cx="3835261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Il metodo più semplice di definire un componente è quello di scrivere un componente funzionale.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recenti modifiche alla libreria hanno aumentato l’utilizzo dei componenti funzionali.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Molti componenti recenti su Costa sono funzionali.</a:t>
            </a:r>
            <a:br>
              <a:rPr lang="it-IT" kern="0" dirty="0">
                <a:cs typeface="Arial"/>
              </a:rPr>
            </a:br>
            <a:br>
              <a:rPr lang="it-IT" kern="0" dirty="0">
                <a:cs typeface="Arial"/>
              </a:rPr>
            </a:br>
            <a:endParaRPr lang="it-IT" kern="0" dirty="0">
              <a:cs typeface="Arial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05401B-1F86-4017-BC6D-5050B3EB8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6754" y="2578077"/>
            <a:ext cx="3815268" cy="3037283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progetti più vecchi fanno largo uso delle classi </a:t>
            </a:r>
            <a:r>
              <a:rPr lang="it-IT" kern="0" dirty="0">
                <a:cs typeface="Arial"/>
                <a:hlinkClick r:id="rId4" action="ppaction://hlinksldjump"/>
              </a:rPr>
              <a:t>ES6</a:t>
            </a:r>
            <a:r>
              <a:rPr lang="it-IT" kern="0" dirty="0">
                <a:cs typeface="Arial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Sono stati per lo più il metodo principale per definire i componenti in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componenti di </a:t>
            </a:r>
            <a:r>
              <a:rPr lang="it-IT" kern="0" dirty="0" err="1">
                <a:cs typeface="Arial"/>
              </a:rPr>
              <a:t>Sapient</a:t>
            </a:r>
            <a:r>
              <a:rPr lang="it-IT" kern="0" dirty="0">
                <a:cs typeface="Arial"/>
              </a:rPr>
              <a:t> e i componenti padre di Costa sono principalmente componenti di classe.</a:t>
            </a:r>
          </a:p>
        </p:txBody>
      </p:sp>
    </p:spTree>
    <p:extLst>
      <p:ext uri="{BB962C8B-B14F-4D97-AF65-F5344CB8AC3E}">
        <p14:creationId xmlns:p14="http://schemas.microsoft.com/office/powerpoint/2010/main" val="351016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</a:t>
            </a:r>
            <a:r>
              <a:rPr lang="it-IT" kern="0" dirty="0" err="1">
                <a:cs typeface="Arial"/>
              </a:rPr>
              <a:t>properties</a:t>
            </a:r>
            <a:r>
              <a:rPr lang="it-IT" kern="0" dirty="0">
                <a:cs typeface="Arial"/>
              </a:rPr>
              <a:t> (</a:t>
            </a:r>
            <a:r>
              <a:rPr kumimoji="0" lang="it-IT" sz="16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PROPS</a:t>
            </a:r>
            <a:r>
              <a:rPr lang="it-IT" kern="0" dirty="0">
                <a:cs typeface="Arial"/>
              </a:rPr>
              <a:t>) di un componente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 sono variabili (di ogni tipo) in input.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componenti </a:t>
            </a:r>
            <a:r>
              <a:rPr kumimoji="0" lang="it-IT" sz="16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kern="0" dirty="0">
                <a:cs typeface="Arial"/>
              </a:rPr>
              <a:t> devono mai modificare le proprie </a:t>
            </a:r>
            <a:r>
              <a:rPr lang="it-IT" kern="0" dirty="0" err="1">
                <a:cs typeface="Arial"/>
              </a:rPr>
              <a:t>props</a:t>
            </a:r>
            <a:r>
              <a:rPr lang="it-IT" kern="0" dirty="0">
                <a:cs typeface="Arial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Tutti i componenti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 si comportano come funzioni pure rispetto alle proprie </a:t>
            </a:r>
            <a:r>
              <a:rPr lang="it-IT" kern="0" dirty="0" err="1">
                <a:cs typeface="Arial"/>
              </a:rPr>
              <a:t>props</a:t>
            </a:r>
            <a:r>
              <a:rPr lang="it-IT" kern="0" dirty="0">
                <a:cs typeface="Arial"/>
              </a:rPr>
              <a:t>.</a:t>
            </a:r>
            <a:r>
              <a:rPr kumimoji="0" lang="it-IT" sz="16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 </a:t>
            </a:r>
            <a:endParaRPr lang="it-IT" kern="0" dirty="0">
              <a:cs typeface="Arial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03F4E1-7301-4533-8B8A-2CC1D002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0" y="1411876"/>
            <a:ext cx="3280879" cy="3057515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5990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Per rendere dinamico un componente, dobbiamo attingere allo state dei componenti di classe.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Ogni componente di classe può attingere al proprio stato, il cui scope è locale.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A differenza delle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, lo </a:t>
            </a:r>
            <a:r>
              <a:rPr kumimoji="0" lang="it-IT" sz="14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STATE</a:t>
            </a:r>
            <a:r>
              <a:rPr lang="it-IT" sz="1400" kern="0" dirty="0">
                <a:cs typeface="Arial"/>
              </a:rPr>
              <a:t> può essere modificato, ma solo attraverso il suo setter.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Lo state locale permette di incapsulare e riutilizzare i componenti.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State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C85BF2-E163-44F8-A3A7-051D685F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64" y="1414791"/>
            <a:ext cx="2752261" cy="305884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56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Non modificare lo stato direttamente: se non si utilizza il metodo </a:t>
            </a:r>
            <a:r>
              <a:rPr kumimoji="0" lang="it-IT" sz="1800" b="1" i="0" u="none" strike="noStrike" kern="1200" cap="all" spc="0" normalizeH="0" baseline="0" noProof="0" dirty="0" err="1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setState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()</a:t>
            </a:r>
            <a:r>
              <a:rPr lang="it-IT" dirty="0"/>
              <a:t>, il componente non esegue il re-render.</a:t>
            </a:r>
          </a:p>
          <a:p>
            <a:pPr lvl="3"/>
            <a:r>
              <a:rPr lang="it-IT" dirty="0"/>
              <a:t>Gli aggiornamenti di stato vengono applicati tramite merge: quando viene chiamato </a:t>
            </a:r>
            <a:r>
              <a:rPr lang="it-IT" dirty="0" err="1"/>
              <a:t>setState</a:t>
            </a:r>
            <a:r>
              <a:rPr lang="it-IT" dirty="0"/>
              <a:t>(), </a:t>
            </a:r>
            <a:r>
              <a:rPr lang="it-IT" dirty="0" err="1"/>
              <a:t>React</a:t>
            </a:r>
            <a:r>
              <a:rPr lang="it-IT" dirty="0"/>
              <a:t> effettua automaticamente il merge dell’oggetto che viene fornito allo state corrente.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Precisazioni</a:t>
            </a:r>
            <a:r>
              <a:rPr lang="en-US" dirty="0"/>
              <a:t> </a:t>
            </a:r>
            <a:r>
              <a:rPr lang="en-US" dirty="0" err="1"/>
              <a:t>sullo</a:t>
            </a:r>
            <a:r>
              <a:rPr lang="en-US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162542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Le strategie per migliorare le performance di </a:t>
            </a:r>
            <a:r>
              <a:rPr lang="it-IT" sz="1400" kern="0" dirty="0" err="1">
                <a:cs typeface="Arial"/>
              </a:rPr>
              <a:t>React</a:t>
            </a:r>
            <a:r>
              <a:rPr lang="it-IT" sz="1400" kern="0" dirty="0">
                <a:cs typeface="Arial"/>
              </a:rPr>
              <a:t> potrebbero accorpare più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(). Non abbiamo controllo su questa «black box».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 va considerata come funzione asincrona.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Non ci si dovrebbe basare su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 e state per aggiornare lo stato. Per poterlo fare è necessario passare a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 una funzione di </a:t>
            </a:r>
            <a:r>
              <a:rPr lang="it-IT" sz="1400" kern="0" dirty="0" err="1">
                <a:cs typeface="Arial"/>
              </a:rPr>
              <a:t>callback</a:t>
            </a:r>
            <a:r>
              <a:rPr lang="it-IT" sz="1400" kern="0" dirty="0">
                <a:cs typeface="Arial"/>
              </a:rPr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Precisazioni sullo state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B249AAB-C3C0-4E41-A459-D9748BEC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47" y="2847604"/>
            <a:ext cx="3064167" cy="52171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9E32C6-2C4B-428B-A7B5-7268F146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47" y="3575581"/>
            <a:ext cx="3064167" cy="899353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932B479-231A-462A-89D4-FD763C59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53" y="1416387"/>
            <a:ext cx="3064661" cy="70669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1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di classe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È possibile agire sui componenti durante la loro creazione, la loro distruzione e tutto il loro ciclo di vita.</a:t>
            </a:r>
          </a:p>
          <a:p>
            <a:pPr lvl="3"/>
            <a:r>
              <a:rPr lang="it-IT" dirty="0"/>
              <a:t>Immaginiamo che il nostro componente Clock voglia inizializzare un timer durante il suo «montaggio» e lo voglia distruggere durante lo «smontaggio». </a:t>
            </a:r>
            <a:r>
              <a:rPr lang="it-IT" dirty="0" err="1"/>
              <a:t>React</a:t>
            </a:r>
            <a:r>
              <a:rPr lang="it-IT" dirty="0"/>
              <a:t> ci viene in aiuto esponendo alcuni metodi detti lifecycle </a:t>
            </a:r>
            <a:r>
              <a:rPr lang="it-IT" dirty="0" err="1"/>
              <a:t>methods</a:t>
            </a:r>
            <a:r>
              <a:rPr lang="it-IT" dirty="0"/>
              <a:t>.</a:t>
            </a: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Gestire</a:t>
            </a:r>
            <a:r>
              <a:rPr lang="en-US" dirty="0"/>
              <a:t> il </a:t>
            </a:r>
            <a:r>
              <a:rPr lang="en-US" dirty="0" err="1"/>
              <a:t>ciclo</a:t>
            </a:r>
            <a:r>
              <a:rPr lang="en-US" dirty="0"/>
              <a:t> di vita di un </a:t>
            </a:r>
            <a:r>
              <a:rPr lang="en-US" dirty="0" err="1"/>
              <a:t>componente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8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Inizializzazione o </a:t>
            </a:r>
            <a:r>
              <a:rPr lang="it-IT" sz="1400" b="1" kern="0" dirty="0" err="1">
                <a:cs typeface="Arial"/>
              </a:rPr>
              <a:t>mount</a:t>
            </a:r>
            <a:r>
              <a:rPr lang="it-IT" sz="1400" kern="0" dirty="0">
                <a:cs typeface="Arial"/>
              </a:rPr>
              <a:t>: viene eseguito il «</a:t>
            </a:r>
            <a:r>
              <a:rPr lang="it-IT" sz="1400" kern="0" dirty="0" err="1">
                <a:cs typeface="Arial"/>
              </a:rPr>
              <a:t>constructor</a:t>
            </a:r>
            <a:r>
              <a:rPr lang="it-IT" sz="1400" kern="0" dirty="0">
                <a:cs typeface="Arial"/>
              </a:rPr>
              <a:t>».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>
                <a:cs typeface="Arial"/>
              </a:rPr>
              <a:t>render</a:t>
            </a:r>
            <a:r>
              <a:rPr lang="it-IT" sz="1400" kern="0" dirty="0">
                <a:cs typeface="Arial"/>
              </a:rPr>
              <a:t>: viene eseguito il metodo render.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componentDidMount</a:t>
            </a:r>
            <a:r>
              <a:rPr lang="it-IT" sz="1400" kern="0" dirty="0">
                <a:cs typeface="Arial"/>
              </a:rPr>
              <a:t>: metodo chiamato immediatamente dopo il render.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componentDidUpdate</a:t>
            </a:r>
            <a:r>
              <a:rPr lang="it-IT" sz="1400" kern="0" dirty="0">
                <a:cs typeface="Arial"/>
              </a:rPr>
              <a:t>: cambiato se viene rilevata una variazione nel componente (es. cambio di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 in input o cambio di state).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componentWillUnmount</a:t>
            </a:r>
            <a:r>
              <a:rPr lang="it-IT" sz="1400" kern="0" dirty="0">
                <a:cs typeface="Arial"/>
              </a:rPr>
              <a:t>: invocato prima della distruzione di un componente.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di classe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Metodi del ciclo di vita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54CE53-E527-4C03-B055-BCE4A58F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69" y="1406536"/>
            <a:ext cx="2391251" cy="3057839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76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Gli hooks sono stati aggiunti nella versione 16.8 di </a:t>
            </a:r>
            <a:r>
              <a:rPr lang="it-IT" dirty="0" err="1"/>
              <a:t>React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Permettono di utilizzare state e altre funzioni della libreria senza dover scrivere un componente di classe (gli hooks 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dirty="0"/>
              <a:t> funzionano nei componenti di classe).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84418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4"/>
            <a:r>
              <a:rPr lang="it-IT" sz="1600" dirty="0"/>
              <a:t>Gli hooks sono facoltativi.</a:t>
            </a:r>
          </a:p>
          <a:p>
            <a:pPr lvl="4"/>
            <a:r>
              <a:rPr lang="it-IT" sz="1600" dirty="0"/>
              <a:t>Retrocompatibili.</a:t>
            </a:r>
          </a:p>
          <a:p>
            <a:pPr lvl="4"/>
            <a:r>
              <a:rPr lang="it-IT" sz="1600" dirty="0"/>
              <a:t>Non c’è un piano di rimozione delle classi (né è incoraggiata la loro ristrutturazione).</a:t>
            </a:r>
          </a:p>
          <a:p>
            <a:pPr lvl="4"/>
            <a:r>
              <a:rPr lang="it-IT" sz="1600" dirty="0"/>
              <a:t>Non cambiano i concetti chiave di </a:t>
            </a:r>
            <a:r>
              <a:rPr lang="it-IT" sz="1600" dirty="0" err="1"/>
              <a:t>React</a:t>
            </a:r>
            <a:r>
              <a:rPr lang="it-IT" sz="1600" dirty="0"/>
              <a:t>.</a:t>
            </a:r>
          </a:p>
          <a:p>
            <a:pPr lvl="4"/>
            <a:r>
              <a:rPr lang="it-IT" sz="1600" dirty="0"/>
              <a:t>Permettono di riutilizzare logica </a:t>
            </a:r>
            <a:r>
              <a:rPr lang="it-IT" sz="1600" dirty="0" err="1"/>
              <a:t>stateful</a:t>
            </a:r>
            <a:r>
              <a:rPr lang="it-IT" sz="1600" dirty="0"/>
              <a:t> senza dover cambiare la gerarchia dei componenti.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29897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Reaktive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 err="1"/>
              <a:t>React</a:t>
            </a:r>
            <a:r>
              <a:rPr lang="it-IT" dirty="0"/>
              <a:t> è una libreria open-source JavaScript progettata per costruire interfacce utente.</a:t>
            </a:r>
          </a:p>
          <a:p>
            <a:pPr lvl="3"/>
            <a:r>
              <a:rPr lang="it-IT" dirty="0"/>
              <a:t>È mantenuta da Facebook e da una community di sviluppatori indipendenti e aziende.</a:t>
            </a:r>
          </a:p>
          <a:p>
            <a:pPr lvl="3"/>
            <a:r>
              <a:rPr lang="it-IT" dirty="0"/>
              <a:t>Progettata principalmente per integrare SPA (Single-page-</a:t>
            </a:r>
            <a:r>
              <a:rPr lang="it-IT" dirty="0" err="1"/>
              <a:t>application</a:t>
            </a:r>
            <a:r>
              <a:rPr lang="it-IT" dirty="0"/>
              <a:t>).</a:t>
            </a:r>
          </a:p>
          <a:p>
            <a:pPr lvl="3"/>
            <a:r>
              <a:rPr lang="it-IT" dirty="0"/>
              <a:t>Supporta nativamente dispositivi mobile (</a:t>
            </a:r>
            <a:r>
              <a:rPr lang="it-IT" dirty="0" err="1"/>
              <a:t>React</a:t>
            </a:r>
            <a:r>
              <a:rPr lang="it-IT" dirty="0"/>
              <a:t> Native).</a:t>
            </a:r>
          </a:p>
          <a:p>
            <a:pPr lvl="3"/>
            <a:r>
              <a:rPr lang="it-IT" dirty="0"/>
              <a:t>Nonostante si basi sul pattern MVC (Model-</a:t>
            </a:r>
            <a:r>
              <a:rPr lang="it-IT" dirty="0" err="1"/>
              <a:t>view</a:t>
            </a:r>
            <a:r>
              <a:rPr lang="it-IT" dirty="0"/>
              <a:t>-controller), implementa solamente il rendering e la gestione dello stato dell’applicativo.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cenni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react</a:t>
            </a:r>
          </a:p>
        </p:txBody>
      </p:sp>
    </p:spTree>
    <p:extLst>
      <p:ext uri="{BB962C8B-B14F-4D97-AF65-F5344CB8AC3E}">
        <p14:creationId xmlns:p14="http://schemas.microsoft.com/office/powerpoint/2010/main" val="239940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hooks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useState</a:t>
            </a:r>
            <a:r>
              <a:rPr lang="en-US" dirty="0"/>
              <a:t>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565C47-8B2E-4D92-BF55-31FF3199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81" y="2000170"/>
            <a:ext cx="4029638" cy="114316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0084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hook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4"/>
            <a:r>
              <a:rPr lang="it-IT" dirty="0"/>
              <a:t>Cosa genera side </a:t>
            </a:r>
            <a:r>
              <a:rPr lang="it-IT" dirty="0" err="1"/>
              <a:t>effect</a:t>
            </a:r>
            <a:r>
              <a:rPr lang="it-IT" dirty="0"/>
              <a:t>? </a:t>
            </a:r>
          </a:p>
          <a:p>
            <a:pPr lvl="5"/>
            <a:r>
              <a:rPr lang="it-IT" sz="1600" dirty="0"/>
              <a:t>Richiedere dati esterni. </a:t>
            </a:r>
          </a:p>
          <a:p>
            <a:pPr lvl="5"/>
            <a:r>
              <a:rPr lang="it-IT" sz="1600" dirty="0"/>
              <a:t>gestire sottoscrizioni.</a:t>
            </a:r>
          </a:p>
          <a:p>
            <a:pPr lvl="5"/>
            <a:r>
              <a:rPr lang="it-IT" sz="1600" dirty="0"/>
              <a:t>cambiare il DOM.</a:t>
            </a:r>
          </a:p>
          <a:p>
            <a:pPr lvl="4"/>
            <a:r>
              <a:rPr lang="it-IT" dirty="0"/>
              <a:t>Tali side </a:t>
            </a:r>
            <a:r>
              <a:rPr lang="it-IT" dirty="0" err="1"/>
              <a:t>effect</a:t>
            </a:r>
            <a:r>
              <a:rPr lang="it-IT" dirty="0"/>
              <a:t> possono alterare altri componenti e non possono essere eseguiti durante la </a:t>
            </a:r>
            <a:r>
              <a:rPr lang="it-IT" dirty="0" err="1"/>
              <a:t>renderizzazione</a:t>
            </a:r>
            <a:r>
              <a:rPr lang="it-IT" dirty="0"/>
              <a:t> (causerebbero loop infiniti).</a:t>
            </a:r>
          </a:p>
          <a:p>
            <a:pPr lvl="4"/>
            <a:r>
              <a:rPr lang="it-IT" dirty="0"/>
              <a:t>L’</a:t>
            </a:r>
            <a:r>
              <a:rPr lang="it-IT" dirty="0" err="1"/>
              <a:t>effect</a:t>
            </a:r>
            <a:r>
              <a:rPr lang="it-IT" dirty="0"/>
              <a:t> hook (</a:t>
            </a:r>
            <a:r>
              <a:rPr kumimoji="0" lang="it-IT" sz="1800" b="1" i="0" u="none" strike="noStrike" kern="1200" cap="all" spc="0" normalizeH="0" baseline="0" noProof="0" dirty="0" err="1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useeffect</a:t>
            </a:r>
            <a:r>
              <a:rPr lang="it-IT" dirty="0"/>
              <a:t>) aggiunge la possibilità di gestire tali effetti collaterali: svolge i compiti dei metodi del ciclo di vita dei componenti di classe, in una singola interfaccia.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useeffect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62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Senza cleanup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44571F-40C6-41F3-BF4E-7F8E1A41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3" y="1321324"/>
            <a:ext cx="3568115" cy="291692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B62492-590E-4538-84FF-EBC75B96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833" y="1218454"/>
            <a:ext cx="3568114" cy="319608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79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Con cleanup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4E0831-7172-4DBD-95BE-F5F4FDEB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1072442"/>
            <a:ext cx="3028188" cy="3912122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FE7E10-2912-4C12-9353-FF6756BF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76" y="1203537"/>
            <a:ext cx="3794912" cy="273642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997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600" dirty="0"/>
              <a:t>È </a:t>
            </a:r>
            <a:r>
              <a:rPr lang="it-IT" sz="1400" kern="0" dirty="0">
                <a:cs typeface="Arial"/>
              </a:rPr>
              <a:t>possibile ottimizzare le performance, ignorando alcuni effetti indesiderati.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Come il metodo </a:t>
            </a:r>
            <a:r>
              <a:rPr lang="it-IT" sz="1400" kern="0" dirty="0" err="1">
                <a:cs typeface="Arial"/>
              </a:rPr>
              <a:t>componentDidUpdate</a:t>
            </a:r>
            <a:r>
              <a:rPr lang="it-IT" sz="1400" kern="0" dirty="0">
                <a:cs typeface="Arial"/>
              </a:rPr>
              <a:t>, ad ogni variazione, l’hooks </a:t>
            </a:r>
            <a:r>
              <a:rPr lang="it-IT" sz="1400" kern="0" dirty="0" err="1">
                <a:cs typeface="Arial"/>
              </a:rPr>
              <a:t>useEffect</a:t>
            </a:r>
            <a:r>
              <a:rPr lang="it-IT" sz="1400" kern="0" dirty="0">
                <a:cs typeface="Arial"/>
              </a:rPr>
              <a:t> viene richiamato.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A differenza del metodo di classe per cui gli effetti collaterali vanno gestiti manualmente, un secondo parametro dello </a:t>
            </a:r>
            <a:r>
              <a:rPr lang="it-IT" sz="1400" kern="0" dirty="0" err="1">
                <a:cs typeface="Arial"/>
              </a:rPr>
              <a:t>useEffect</a:t>
            </a:r>
            <a:r>
              <a:rPr lang="it-IT" sz="1400" kern="0" dirty="0">
                <a:cs typeface="Arial"/>
              </a:rPr>
              <a:t> ci permette di semplificare questa procedura.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Un array per dominarli tutti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5C41C7A-327D-4690-8E0A-281C19B7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02" y="1735814"/>
            <a:ext cx="3672400" cy="835936"/>
          </a:xfrm>
          <a:prstGeom prst="rect">
            <a:avLst/>
          </a:prstGeom>
          <a:ln w="38100"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D4E191-DC8A-4A3F-B881-E38E48CE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80855"/>
            <a:ext cx="4196003" cy="72534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3741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(USE*)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54FC11-E034-4FB6-903E-DBB488B14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666" y="1406191"/>
            <a:ext cx="3684668" cy="2331117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4642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Per quanto riguarda gli eventi, la gestione è molto simile a quella del DOM, ma presenta alcune differenze sintattiche: 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Gli eventi sono dichiarati in </a:t>
            </a:r>
            <a:r>
              <a:rPr lang="it-IT" sz="1400" kern="0" dirty="0" err="1">
                <a:cs typeface="Arial"/>
              </a:rPr>
              <a:t>camelCase</a:t>
            </a:r>
            <a:r>
              <a:rPr lang="it-IT" sz="1400" kern="0" dirty="0">
                <a:cs typeface="Arial"/>
              </a:rPr>
              <a:t> (non in minuscolo).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IN JSX il gestore di eventi viene passato come funzione, non come stringa.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Il comportamento di default va esplicitamente inibito.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Il parametro </a:t>
            </a:r>
            <a:r>
              <a:rPr lang="it-IT" sz="1400" kern="0" dirty="0" err="1">
                <a:cs typeface="Arial"/>
              </a:rPr>
              <a:t>synthetic</a:t>
            </a:r>
            <a:r>
              <a:rPr lang="it-IT" sz="1400" kern="0" dirty="0">
                <a:cs typeface="Arial"/>
              </a:rPr>
              <a:t> event aderisce alle specifiche W3C.</a:t>
            </a:r>
            <a:br>
              <a:rPr lang="it-IT" sz="1400" kern="0" dirty="0">
                <a:cs typeface="Arial"/>
              </a:rPr>
            </a:br>
            <a:br>
              <a:rPr lang="it-IT" sz="1400" kern="0" dirty="0">
                <a:cs typeface="Arial"/>
              </a:rPr>
            </a:br>
            <a:endParaRPr lang="it-IT" sz="1400" kern="0" dirty="0">
              <a:cs typeface="Arial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Handler</a:t>
            </a:r>
            <a:r>
              <a:rPr lang="it-IT" dirty="0"/>
              <a:t> di eventi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err="1"/>
              <a:t>React</a:t>
            </a:r>
            <a:r>
              <a:rPr lang="it-IT" dirty="0"/>
              <a:t> e </a:t>
            </a:r>
            <a:r>
              <a:rPr lang="it-IT" dirty="0" err="1"/>
              <a:t>dom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60BE733-0B92-4FEC-A211-F4327832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779" y="1312157"/>
            <a:ext cx="2300930" cy="703062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A5E39C-04BA-49DC-BB4B-3DAC790E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33" y="1312157"/>
            <a:ext cx="2300930" cy="734898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D443BC-3B8E-4E15-82D6-17CC0BF8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779" y="2561495"/>
            <a:ext cx="2300929" cy="338628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C8FFF8C-78C2-4A07-92A2-E5C57184C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632" y="2571750"/>
            <a:ext cx="2300929" cy="154404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548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E’ importante tenere conto del valore di </a:t>
            </a:r>
            <a:r>
              <a:rPr lang="it-IT" sz="1400" kern="0" dirty="0" err="1">
                <a:cs typeface="Arial"/>
              </a:rPr>
              <a:t>this</a:t>
            </a:r>
            <a:r>
              <a:rPr lang="it-IT" sz="1400" kern="0" dirty="0">
                <a:cs typeface="Arial"/>
              </a:rPr>
              <a:t> nelle </a:t>
            </a:r>
            <a:r>
              <a:rPr lang="it-IT" sz="1400" kern="0" dirty="0" err="1">
                <a:cs typeface="Arial"/>
              </a:rPr>
              <a:t>callback</a:t>
            </a:r>
            <a:r>
              <a:rPr lang="it-IT" sz="1400" kern="0" dirty="0">
                <a:cs typeface="Arial"/>
              </a:rPr>
              <a:t> JSX quando si cerca di accedere a metodi, proprietà e state del componente.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Questo non è un comportamento specifico di </a:t>
            </a:r>
            <a:r>
              <a:rPr lang="it-IT" sz="1400" kern="0" dirty="0" err="1">
                <a:cs typeface="Arial"/>
              </a:rPr>
              <a:t>React</a:t>
            </a:r>
            <a:r>
              <a:rPr lang="it-IT" sz="1400" kern="0" dirty="0">
                <a:cs typeface="Arial"/>
              </a:rPr>
              <a:t>, ma è parte del funzionamento di JavaScript nativo.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Handler</a:t>
            </a:r>
            <a:r>
              <a:rPr lang="it-IT" dirty="0"/>
              <a:t> di eventi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Una precisazione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13697FE-5DA6-4973-93A7-7665FDD1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03078"/>
            <a:ext cx="3270787" cy="123223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2D9BE29-0007-425A-961B-7FDF7357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2"/>
          <a:stretch/>
        </p:blipFill>
        <p:spPr>
          <a:xfrm>
            <a:off x="4572000" y="1437651"/>
            <a:ext cx="2770414" cy="19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Flows Down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I dati fluiscono verso il basso: </a:t>
            </a:r>
          </a:p>
          <a:p>
            <a:pPr lvl="4"/>
            <a:r>
              <a:rPr lang="it-IT" dirty="0"/>
              <a:t>nessun componente </a:t>
            </a:r>
            <a:r>
              <a:rPr lang="it-IT" dirty="0" err="1"/>
              <a:t>React</a:t>
            </a:r>
            <a:r>
              <a:rPr lang="it-IT" dirty="0"/>
              <a:t> non deve preoccuparsi se un altro componente è «</a:t>
            </a:r>
            <a:r>
              <a:rPr lang="it-IT" dirty="0" err="1"/>
              <a:t>stateful</a:t>
            </a:r>
            <a:r>
              <a:rPr lang="it-IT" dirty="0"/>
              <a:t>» o «</a:t>
            </a:r>
            <a:r>
              <a:rPr lang="it-IT" dirty="0" err="1"/>
              <a:t>stateless</a:t>
            </a:r>
            <a:r>
              <a:rPr lang="it-IT" dirty="0"/>
              <a:t>». Perciò lo state è LOCALE.</a:t>
            </a:r>
          </a:p>
          <a:p>
            <a:pPr lvl="4"/>
            <a:r>
              <a:rPr lang="it-IT" dirty="0"/>
              <a:t>Un componente può passare il suo stato ai componenti figli.</a:t>
            </a:r>
          </a:p>
          <a:p>
            <a:pPr lvl="4"/>
            <a:r>
              <a:rPr lang="it-IT" dirty="0"/>
              <a:t>il componente figlio non conoscerà l’origine della </a:t>
            </a:r>
            <a:r>
              <a:rPr lang="it-IT" dirty="0" err="1"/>
              <a:t>props</a:t>
            </a:r>
            <a:r>
              <a:rPr lang="it-IT" dirty="0"/>
              <a:t> in ingresso.</a:t>
            </a:r>
          </a:p>
          <a:p>
            <a:pPr lvl="4"/>
            <a:r>
              <a:rPr lang="it-IT" dirty="0"/>
              <a:t>Questo flusso «top-down» permette di modificare solamente i componenti «più in basso» nell’albero gerarchico.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Uno (s)</a:t>
            </a:r>
            <a:r>
              <a:rPr lang="en-US" dirty="0" err="1"/>
              <a:t>vantaggio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2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FLOWS DOWN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Uno (S)</a:t>
            </a:r>
            <a:r>
              <a:rPr lang="en-US" dirty="0" err="1"/>
              <a:t>vantaggio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1F60E1-7E4E-4931-8B8E-C233D713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87" y="2168603"/>
            <a:ext cx="4759092" cy="80629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8343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tangolo 48">
            <a:extLst>
              <a:ext uri="{FF2B5EF4-FFF2-40B4-BE49-F238E27FC236}">
                <a16:creationId xmlns:a16="http://schemas.microsoft.com/office/drawing/2014/main" id="{BBDA6F10-5E1B-49AF-8600-4E82044F80D0}"/>
              </a:ext>
            </a:extLst>
          </p:cNvPr>
          <p:cNvSpPr/>
          <p:nvPr/>
        </p:nvSpPr>
        <p:spPr>
          <a:xfrm>
            <a:off x="4958421" y="3670383"/>
            <a:ext cx="3132199" cy="96491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815268" cy="3037283"/>
          </a:xfrm>
        </p:spPr>
        <p:txBody>
          <a:bodyPr>
            <a:normAutofit/>
          </a:bodyPr>
          <a:lstStyle/>
          <a:p>
            <a:pPr lvl="3"/>
            <a:r>
              <a:rPr lang="it-IT" dirty="0" err="1"/>
              <a:t>React</a:t>
            </a:r>
            <a:r>
              <a:rPr lang="it-IT" dirty="0"/>
              <a:t> non manipola direttamente il DOM di una pagina HTML.</a:t>
            </a:r>
          </a:p>
          <a:p>
            <a:pPr lvl="3"/>
            <a:r>
              <a:rPr lang="it-IT" dirty="0"/>
              <a:t>Il codice è scritto come se ogni modifica scatenasse il render dell’intera pagina.</a:t>
            </a:r>
          </a:p>
          <a:p>
            <a:pPr lvl="3"/>
            <a:r>
              <a:rPr lang="it-IT" dirty="0"/>
              <a:t>cache con la struttura dati in memoria: </a:t>
            </a:r>
            <a:r>
              <a:rPr lang="it-IT" dirty="0" err="1"/>
              <a:t>React</a:t>
            </a:r>
            <a:r>
              <a:rPr lang="it-IT" dirty="0"/>
              <a:t> calcola le differenze e lancia il re-render solamente dei componenti o dei sottocomponenti che sono stati modificati.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266461"/>
          </a:xfrm>
        </p:spPr>
        <p:txBody>
          <a:bodyPr anchor="t">
            <a:normAutofit/>
          </a:bodyPr>
          <a:lstStyle/>
          <a:p>
            <a:r>
              <a:rPr lang="it-IT" sz="2000" err="1"/>
              <a:t>Reaktive</a:t>
            </a:r>
            <a:endParaRPr lang="it-IT" sz="200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>
          <a:xfrm>
            <a:off x="573852" y="753750"/>
            <a:ext cx="7968163" cy="328820"/>
          </a:xfrm>
        </p:spPr>
        <p:txBody>
          <a:bodyPr anchor="ctr">
            <a:normAutofit/>
          </a:bodyPr>
          <a:lstStyle/>
          <a:p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cenni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react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3715350-7300-4C40-9349-63D05609AE8B}"/>
              </a:ext>
            </a:extLst>
          </p:cNvPr>
          <p:cNvSpPr/>
          <p:nvPr/>
        </p:nvSpPr>
        <p:spPr>
          <a:xfrm>
            <a:off x="5010842" y="1629839"/>
            <a:ext cx="914400" cy="567967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3ACE22-E70B-423D-9F29-3AA6F89DDB11}"/>
              </a:ext>
            </a:extLst>
          </p:cNvPr>
          <p:cNvSpPr txBox="1"/>
          <p:nvPr/>
        </p:nvSpPr>
        <p:spPr>
          <a:xfrm>
            <a:off x="4910479" y="1238203"/>
            <a:ext cx="11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Virtual DOM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268F7C-E9D8-4E51-8BD1-0C435432F4CD}"/>
              </a:ext>
            </a:extLst>
          </p:cNvPr>
          <p:cNvSpPr txBox="1"/>
          <p:nvPr/>
        </p:nvSpPr>
        <p:spPr>
          <a:xfrm>
            <a:off x="7119016" y="125111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Real DOM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83E6B31-69EB-4D47-BBF8-37546E646C29}"/>
              </a:ext>
            </a:extLst>
          </p:cNvPr>
          <p:cNvSpPr/>
          <p:nvPr/>
        </p:nvSpPr>
        <p:spPr>
          <a:xfrm>
            <a:off x="5010842" y="2625576"/>
            <a:ext cx="914400" cy="567967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DE61A3-D06D-4A95-8543-4E28953E7BDC}"/>
              </a:ext>
            </a:extLst>
          </p:cNvPr>
          <p:cNvSpPr/>
          <p:nvPr/>
        </p:nvSpPr>
        <p:spPr>
          <a:xfrm>
            <a:off x="7119016" y="1629839"/>
            <a:ext cx="914400" cy="56796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F89D42F-D93E-4CF0-91E4-DCE579F4A74A}"/>
              </a:ext>
            </a:extLst>
          </p:cNvPr>
          <p:cNvSpPr/>
          <p:nvPr/>
        </p:nvSpPr>
        <p:spPr>
          <a:xfrm>
            <a:off x="7119016" y="2625576"/>
            <a:ext cx="914400" cy="5679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6CA4DED-6A1E-43DD-9846-BAFE7D49B3AB}"/>
              </a:ext>
            </a:extLst>
          </p:cNvPr>
          <p:cNvGrpSpPr/>
          <p:nvPr/>
        </p:nvGrpSpPr>
        <p:grpSpPr>
          <a:xfrm>
            <a:off x="5107505" y="1687346"/>
            <a:ext cx="606597" cy="409778"/>
            <a:chOff x="5107505" y="1687346"/>
            <a:chExt cx="606597" cy="409778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FC6A200B-FC65-4C7E-A86A-78985437CA27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9F1EE5BF-2745-4A1F-B6B7-F0E8D0AA81AC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171D2EE0-1E81-492D-8134-DF4ABC7C8F9B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E865DA90-4671-4139-B610-5513DDA7D625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1036A04-2244-438A-B5C5-7DD2593AE7A0}"/>
              </a:ext>
            </a:extLst>
          </p:cNvPr>
          <p:cNvGrpSpPr/>
          <p:nvPr/>
        </p:nvGrpSpPr>
        <p:grpSpPr>
          <a:xfrm>
            <a:off x="7222398" y="1682456"/>
            <a:ext cx="606597" cy="409778"/>
            <a:chOff x="5107505" y="1687346"/>
            <a:chExt cx="606597" cy="409778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10D98219-02B9-442D-B4F5-F0E3296DC1DF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6A31B18C-0BE4-46AC-B01C-F76787E2F70D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79F077A-3B92-49AC-8BB9-B52597EDAA28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EFDDAFC3-E9EC-4F65-8457-CC37D54D5410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0DBA7BF-D7D9-42DA-98BD-64C8C5D7C935}"/>
              </a:ext>
            </a:extLst>
          </p:cNvPr>
          <p:cNvGrpSpPr/>
          <p:nvPr/>
        </p:nvGrpSpPr>
        <p:grpSpPr>
          <a:xfrm>
            <a:off x="5093661" y="2673315"/>
            <a:ext cx="606597" cy="145394"/>
            <a:chOff x="5107505" y="1687346"/>
            <a:chExt cx="606597" cy="145394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651DE0F9-B6DC-41BA-84F1-FB487833E8D7}"/>
                </a:ext>
              </a:extLst>
            </p:cNvPr>
            <p:cNvSpPr/>
            <p:nvPr/>
          </p:nvSpPr>
          <p:spPr>
            <a:xfrm>
              <a:off x="5107505" y="1687346"/>
              <a:ext cx="383947" cy="65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BC31394E-EF9F-43CD-8E70-2747E72C9D9F}"/>
                </a:ext>
              </a:extLst>
            </p:cNvPr>
            <p:cNvSpPr/>
            <p:nvPr/>
          </p:nvSpPr>
          <p:spPr>
            <a:xfrm>
              <a:off x="5107505" y="1787021"/>
              <a:ext cx="606597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4C21F8D6-2100-41AF-9B4D-0AB661E501FA}"/>
              </a:ext>
            </a:extLst>
          </p:cNvPr>
          <p:cNvGrpSpPr/>
          <p:nvPr/>
        </p:nvGrpSpPr>
        <p:grpSpPr>
          <a:xfrm>
            <a:off x="7218861" y="2668425"/>
            <a:ext cx="606597" cy="409778"/>
            <a:chOff x="5107505" y="1687346"/>
            <a:chExt cx="606597" cy="409778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49BB594F-E8A8-44C7-AAB1-56F3A884B833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8246FF67-6D62-468B-9AE2-DC66F8499875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26C979D-6DF1-4750-90F2-5F7428414E7D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07094756-0EE3-4F4C-93E3-E96975A79A16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0F29FE8-23CB-4604-AF91-978689CE5B81}"/>
              </a:ext>
            </a:extLst>
          </p:cNvPr>
          <p:cNvGrpSpPr/>
          <p:nvPr/>
        </p:nvGrpSpPr>
        <p:grpSpPr>
          <a:xfrm>
            <a:off x="6067320" y="3868860"/>
            <a:ext cx="914400" cy="567967"/>
            <a:chOff x="7119016" y="3868860"/>
            <a:chExt cx="914400" cy="567967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5CFA068-097C-4B8F-80C8-9CA3A65CA7D9}"/>
                </a:ext>
              </a:extLst>
            </p:cNvPr>
            <p:cNvSpPr/>
            <p:nvPr/>
          </p:nvSpPr>
          <p:spPr>
            <a:xfrm>
              <a:off x="7119016" y="3868860"/>
              <a:ext cx="914400" cy="56796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9DB356A9-456D-455F-B47E-941E09E55995}"/>
                </a:ext>
              </a:extLst>
            </p:cNvPr>
            <p:cNvGrpSpPr/>
            <p:nvPr/>
          </p:nvGrpSpPr>
          <p:grpSpPr>
            <a:xfrm>
              <a:off x="7220038" y="3925070"/>
              <a:ext cx="606597" cy="145394"/>
              <a:chOff x="5107505" y="1687346"/>
              <a:chExt cx="606597" cy="145394"/>
            </a:xfrm>
          </p:grpSpPr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DD91A3F5-5BDC-4B03-AA15-CC94B74EBE17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760A52A9-09BC-4B43-9188-5C0DB59E6CDD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2" name="Freccia bidirezionale orizzontale 41">
            <a:extLst>
              <a:ext uri="{FF2B5EF4-FFF2-40B4-BE49-F238E27FC236}">
                <a16:creationId xmlns:a16="http://schemas.microsoft.com/office/drawing/2014/main" id="{59C01366-F77F-4BFD-9CFD-32804C26554E}"/>
              </a:ext>
            </a:extLst>
          </p:cNvPr>
          <p:cNvSpPr/>
          <p:nvPr/>
        </p:nvSpPr>
        <p:spPr>
          <a:xfrm>
            <a:off x="6097582" y="1815746"/>
            <a:ext cx="853879" cy="23514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AE8A0BB4-ED7F-4A4D-A5D3-7A2B8BC7985E}"/>
              </a:ext>
            </a:extLst>
          </p:cNvPr>
          <p:cNvSpPr/>
          <p:nvPr/>
        </p:nvSpPr>
        <p:spPr>
          <a:xfrm>
            <a:off x="5380999" y="2244538"/>
            <a:ext cx="222792" cy="320118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4409272D-070C-46E2-8E4E-29B2852030FD}"/>
              </a:ext>
            </a:extLst>
          </p:cNvPr>
          <p:cNvSpPr/>
          <p:nvPr/>
        </p:nvSpPr>
        <p:spPr>
          <a:xfrm>
            <a:off x="6097582" y="2784071"/>
            <a:ext cx="853879" cy="23514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DC22B96A-4805-406F-B0C6-8AE83D266DE9}"/>
              </a:ext>
            </a:extLst>
          </p:cNvPr>
          <p:cNvSpPr/>
          <p:nvPr/>
        </p:nvSpPr>
        <p:spPr>
          <a:xfrm>
            <a:off x="6413125" y="3301194"/>
            <a:ext cx="222792" cy="320118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252BCAB-667C-45AD-B6F5-76C19B75113A}"/>
              </a:ext>
            </a:extLst>
          </p:cNvPr>
          <p:cNvSpPr txBox="1"/>
          <p:nvPr/>
        </p:nvSpPr>
        <p:spPr>
          <a:xfrm>
            <a:off x="5967323" y="1616275"/>
            <a:ext cx="112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22C0BC"/>
                </a:solidFill>
              </a:rPr>
              <a:t>EQUILIBRIO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689C30A-65DC-4C4E-9D0C-B826064EC304}"/>
              </a:ext>
            </a:extLst>
          </p:cNvPr>
          <p:cNvSpPr txBox="1"/>
          <p:nvPr/>
        </p:nvSpPr>
        <p:spPr>
          <a:xfrm>
            <a:off x="5356964" y="2241546"/>
            <a:ext cx="1594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CAMBIO DI STATO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B93A4E8-E386-4FB7-8146-C5085033106A}"/>
              </a:ext>
            </a:extLst>
          </p:cNvPr>
          <p:cNvSpPr txBox="1"/>
          <p:nvPr/>
        </p:nvSpPr>
        <p:spPr>
          <a:xfrm>
            <a:off x="6004470" y="2611810"/>
            <a:ext cx="9504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DIFFCHECK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F3D11CB-0128-46D0-AE23-E32E1E85F28B}"/>
              </a:ext>
            </a:extLst>
          </p:cNvPr>
          <p:cNvSpPr txBox="1"/>
          <p:nvPr/>
        </p:nvSpPr>
        <p:spPr>
          <a:xfrm>
            <a:off x="6211261" y="3299651"/>
            <a:ext cx="1594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RE-RENDER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A0A982C7-19DC-4AD3-9195-BA6DC443571E}"/>
              </a:ext>
            </a:extLst>
          </p:cNvPr>
          <p:cNvSpPr txBox="1"/>
          <p:nvPr/>
        </p:nvSpPr>
        <p:spPr>
          <a:xfrm>
            <a:off x="6834440" y="2253049"/>
            <a:ext cx="205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Virtual DOM (snapshot)</a:t>
            </a:r>
          </a:p>
        </p:txBody>
      </p:sp>
    </p:spTree>
    <p:extLst>
      <p:ext uri="{BB962C8B-B14F-4D97-AF65-F5344CB8AC3E}">
        <p14:creationId xmlns:p14="http://schemas.microsoft.com/office/powerpoint/2010/main" val="296394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lifts 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sz="1600" dirty="0"/>
              <a:t>Spesso l’aggiornamento di diversi componenti dipende dagli stessi dati.</a:t>
            </a:r>
          </a:p>
          <a:p>
            <a:pPr lvl="3"/>
            <a:r>
              <a:rPr lang="it-IT" sz="1600" dirty="0"/>
              <a:t>E’ buona regola, in questi casi spostare lo stato condiviso in alto nella gerarchia fino al loro antenato comune più vicino.</a:t>
            </a:r>
          </a:p>
          <a:p>
            <a:pPr lvl="3"/>
            <a:r>
              <a:rPr lang="it-IT" sz="1600" dirty="0"/>
              <a:t>Si mantiene il principio per cui gli stati e le </a:t>
            </a:r>
            <a:r>
              <a:rPr lang="it-IT" sz="1600" dirty="0" err="1"/>
              <a:t>props</a:t>
            </a:r>
            <a:r>
              <a:rPr lang="it-IT" sz="1600" dirty="0"/>
              <a:t> fluiscono sempre verso il basso.</a:t>
            </a:r>
          </a:p>
          <a:p>
            <a:pPr lvl="3"/>
            <a:r>
              <a:rPr lang="it-IT" sz="1600" dirty="0"/>
              <a:t>Passaggi:</a:t>
            </a:r>
          </a:p>
          <a:p>
            <a:pPr lvl="4"/>
            <a:r>
              <a:rPr lang="it-IT" sz="1600" dirty="0"/>
              <a:t>Si sposta lo stato in alto al componente padre più prossimo (lifting state UP).</a:t>
            </a:r>
          </a:p>
          <a:p>
            <a:pPr lvl="4"/>
            <a:r>
              <a:rPr lang="it-IT" sz="1600" dirty="0"/>
              <a:t>Si passa ai componenti figli che agiscono sullo stato del padre, un </a:t>
            </a:r>
            <a:r>
              <a:rPr lang="it-IT" sz="1600" dirty="0" err="1"/>
              <a:t>handler</a:t>
            </a:r>
            <a:r>
              <a:rPr lang="it-IT" sz="1600" dirty="0"/>
              <a:t> </a:t>
            </a:r>
            <a:r>
              <a:rPr lang="it-IT" sz="1600" dirty="0" err="1"/>
              <a:t>bindato</a:t>
            </a:r>
            <a:r>
              <a:rPr lang="it-IT" sz="1600" dirty="0"/>
              <a:t> sul </a:t>
            </a:r>
            <a:r>
              <a:rPr lang="it-IT" sz="1600" dirty="0" err="1"/>
              <a:t>this</a:t>
            </a:r>
            <a:r>
              <a:rPr lang="it-IT" sz="1600" dirty="0"/>
              <a:t> del padre.</a:t>
            </a:r>
          </a:p>
          <a:p>
            <a:pPr lvl="4"/>
            <a:r>
              <a:rPr lang="it-IT" sz="1600" dirty="0"/>
              <a:t>Si passa lo stato come </a:t>
            </a:r>
            <a:r>
              <a:rPr lang="it-IT" sz="1600" dirty="0" err="1"/>
              <a:t>props</a:t>
            </a:r>
            <a:r>
              <a:rPr lang="it-IT" sz="1600" dirty="0"/>
              <a:t> immutabile.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piccolo </a:t>
            </a:r>
            <a:r>
              <a:rPr lang="en-US" dirty="0" err="1"/>
              <a:t>grattacapo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0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FB65445-B4D8-493D-9D30-50A89CDE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24" y="1161668"/>
            <a:ext cx="3869951" cy="382489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lifts up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Un piccolo </a:t>
            </a:r>
            <a:r>
              <a:rPr lang="en-US" dirty="0" err="1"/>
              <a:t>grattacapo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/>
              <a:t>Grazie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JavaScript può essere visto come un dialetto, implementazione di </a:t>
            </a:r>
            <a:r>
              <a:rPr lang="it-IT" dirty="0" err="1"/>
              <a:t>ECMAScript</a:t>
            </a:r>
            <a:endParaRPr lang="it-IT" dirty="0"/>
          </a:p>
          <a:p>
            <a:pPr lvl="3"/>
            <a:r>
              <a:rPr lang="it-IT" dirty="0"/>
              <a:t>La versione attuale, definita ES6, si basa sulle direttive di ECMAScript2015 (e sue revisioni)</a:t>
            </a:r>
          </a:p>
          <a:p>
            <a:pPr lvl="3"/>
            <a:r>
              <a:rPr lang="it-IT" dirty="0"/>
              <a:t>L’ultima versione, la undicesima è ECMAScript2020</a:t>
            </a:r>
          </a:p>
          <a:p>
            <a:pPr lvl="3"/>
            <a:r>
              <a:rPr lang="it-IT" dirty="0"/>
              <a:t>JavaScript è un linguaggio estremamente dinamico, la cui sintassi è cambiata parecchio nel tempo</a:t>
            </a:r>
          </a:p>
          <a:p>
            <a:pPr lvl="3"/>
            <a:r>
              <a:rPr lang="it-IT" dirty="0"/>
              <a:t>Di seguito alcune delle funzionalità più utilizzate sul progetto</a:t>
            </a: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scrivere</a:t>
            </a:r>
            <a:r>
              <a:rPr lang="en-US" dirty="0"/>
              <a:t> in dialetto</a:t>
            </a:r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anonime</a:t>
            </a:r>
            <a:r>
              <a:rPr lang="en-US" dirty="0"/>
              <a:t> dentro a </a:t>
            </a:r>
            <a:r>
              <a:rPr lang="en-US" dirty="0" err="1"/>
              <a:t>variabili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13C012C-52A9-440C-8FCE-532B3C0A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36" y="2117954"/>
            <a:ext cx="2554696" cy="216526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A045FCD-8E51-49EA-8436-4C755A5D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50" y="1565249"/>
            <a:ext cx="3531868" cy="278208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046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Parametri</a:t>
            </a:r>
            <a:r>
              <a:rPr lang="en-US" dirty="0"/>
              <a:t> di default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F22E9AA-5358-4D40-A22D-D643E0A3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1" y="1699042"/>
            <a:ext cx="3676912" cy="255313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EA922F1-332C-4BAA-8B4E-02D5C8F9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14" y="2618446"/>
            <a:ext cx="3676910" cy="714328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4582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Stringhe</a:t>
            </a:r>
            <a:r>
              <a:rPr lang="en-US" dirty="0"/>
              <a:t> template e `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A018A3-3DC7-420E-AEAD-1DF0122F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8" y="2362232"/>
            <a:ext cx="3706019" cy="41903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99862C-74CD-4C5E-AF79-CF7F48EA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65" y="1892824"/>
            <a:ext cx="3706018" cy="147029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3904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Assegnamenti</a:t>
            </a:r>
            <a:r>
              <a:rPr lang="en-US" dirty="0"/>
              <a:t> </a:t>
            </a:r>
            <a:r>
              <a:rPr lang="en-US" dirty="0" err="1"/>
              <a:t>destrutturati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2719775-5856-4048-AF85-184A7765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8" y="1522666"/>
            <a:ext cx="3703195" cy="2266909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8D14412-D2FF-4B43-A0A2-30CAC9F4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10" y="1522666"/>
            <a:ext cx="3723976" cy="233054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67632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Assegnamenti</a:t>
            </a:r>
            <a:r>
              <a:rPr lang="en-US" dirty="0"/>
              <a:t> </a:t>
            </a:r>
            <a:r>
              <a:rPr lang="en-US" dirty="0" err="1"/>
              <a:t>semplificati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7E5BF1-E5D4-4803-B22C-D7CBDD2F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4" y="1504108"/>
            <a:ext cx="3664815" cy="2135285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C5596F-7ABF-4BD8-9925-FEE3A871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53" y="1173171"/>
            <a:ext cx="3599339" cy="3774917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585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Export e import di moduli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BC90E2F-9241-4B7A-8788-BA528E35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7" y="1728251"/>
            <a:ext cx="3736612" cy="153106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B9FBE24-03A2-4D30-9BAD-8AFA0208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83" y="1728251"/>
            <a:ext cx="3740241" cy="179266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83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JSX (JavaScript </a:t>
            </a:r>
            <a:r>
              <a:rPr lang="it-IT" dirty="0" err="1"/>
              <a:t>Syntax</a:t>
            </a:r>
            <a:r>
              <a:rPr lang="it-IT" dirty="0"/>
              <a:t> Extension oppure JavaScript XML) è lo standard de facto per </a:t>
            </a:r>
            <a:r>
              <a:rPr lang="it-IT" dirty="0" err="1"/>
              <a:t>React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JSX integra logica e visualizzazione in un singolo componente: invece di separare in modo artificiale le tecnologie, si separano le responsabilità in componenti.</a:t>
            </a:r>
          </a:p>
          <a:p>
            <a:pPr lvl="3"/>
            <a:r>
              <a:rPr lang="it-IT" dirty="0"/>
              <a:t>JSX 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dirty="0"/>
              <a:t> è eseguibile da un browser, necessita di una compilazione, solitamente ad opera di </a:t>
            </a:r>
            <a:r>
              <a:rPr lang="it-IT" dirty="0" err="1"/>
              <a:t>Babel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JSX 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dirty="0"/>
              <a:t> è obbligatorio per scrivere componenti in </a:t>
            </a:r>
            <a:r>
              <a:rPr lang="it-IT" dirty="0" err="1"/>
              <a:t>React</a:t>
            </a:r>
            <a:r>
              <a:rPr lang="it-IT" dirty="0"/>
              <a:t>, ma caldamente consigliato.</a:t>
            </a:r>
            <a:endParaRPr kumimoji="0" lang="it-IT" sz="1800" b="1" i="0" u="none" strike="noStrike" kern="1200" cap="all" spc="0" normalizeH="0" baseline="0" noProof="0" dirty="0">
              <a:ln>
                <a:noFill/>
              </a:ln>
              <a:solidFill>
                <a:srgbClr val="A0A0CD"/>
              </a:solidFill>
              <a:effectLst/>
              <a:uLnTx/>
              <a:uFillTx/>
              <a:latin typeface="Arial Black"/>
              <a:ea typeface="+mn-ea"/>
              <a:cs typeface="Arial Black"/>
            </a:endParaRP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syntax extension</a:t>
            </a:r>
          </a:p>
        </p:txBody>
      </p:sp>
    </p:spTree>
    <p:extLst>
      <p:ext uri="{BB962C8B-B14F-4D97-AF65-F5344CB8AC3E}">
        <p14:creationId xmlns:p14="http://schemas.microsoft.com/office/powerpoint/2010/main" val="2210153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Finte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009B770-F6D5-41BC-8B0B-CF536EA6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0" y="1646505"/>
            <a:ext cx="3738535" cy="1894874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BE89421-7690-45B3-8D04-A40F7C54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14" y="1020396"/>
            <a:ext cx="3015050" cy="4123105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Bild 5" descr="runningman.png">
            <a:hlinkClick r:id="rId4" action="ppaction://hlinksldjump"/>
            <a:extLst>
              <a:ext uri="{FF2B5EF4-FFF2-40B4-BE49-F238E27FC236}">
                <a16:creationId xmlns:a16="http://schemas.microsoft.com/office/drawing/2014/main" id="{0F2E1E3B-3772-445D-A427-6F31F8481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17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ereditarietà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D1355FF-BD83-404C-AA86-F3541416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7" y="1597752"/>
            <a:ext cx="3727271" cy="2234244"/>
          </a:xfrm>
          <a:prstGeom prst="rect">
            <a:avLst/>
          </a:prstGeom>
          <a:solidFill>
            <a:schemeClr val="accent2"/>
          </a:solidFill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656401-CDF9-4491-B39C-98AD78A7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54" y="1402162"/>
            <a:ext cx="3725288" cy="2500535"/>
          </a:xfrm>
          <a:prstGeom prst="rect">
            <a:avLst/>
          </a:prstGeom>
          <a:solidFill>
            <a:schemeClr val="accent2"/>
          </a:solidFill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0481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Scope </a:t>
            </a:r>
            <a:r>
              <a:rPr lang="en-US" dirty="0" err="1"/>
              <a:t>locali</a:t>
            </a:r>
            <a:r>
              <a:rPr lang="en-US" dirty="0"/>
              <a:t> e </a:t>
            </a:r>
            <a:r>
              <a:rPr lang="en-US" dirty="0" err="1"/>
              <a:t>globali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324CAF2-3510-4BF1-A084-305AC1D3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0" y="1310343"/>
            <a:ext cx="3730966" cy="3507480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FF5F429-FF66-4B48-A019-BC14FFCD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51" y="1192021"/>
            <a:ext cx="3729479" cy="3729479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994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Chaining </a:t>
            </a:r>
            <a:r>
              <a:rPr lang="en-US" dirty="0" err="1"/>
              <a:t>condizionato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02A9D7-B98E-40EE-A435-20A282FA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62" y="1002400"/>
            <a:ext cx="3697370" cy="3062909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AC87D3-CED5-4346-A70F-B5ABFC03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05" y="1002400"/>
            <a:ext cx="3235277" cy="407804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57418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03FACDDB-2B21-47EF-B546-62F6B955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26" y="0"/>
            <a:ext cx="8364148" cy="5143500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8" name="Rechteck 6">
            <a:extLst>
              <a:ext uri="{FF2B5EF4-FFF2-40B4-BE49-F238E27FC236}">
                <a16:creationId xmlns:a16="http://schemas.microsoft.com/office/drawing/2014/main" id="{9F473605-D57E-4E8F-BB96-95117B23F886}"/>
              </a:ext>
            </a:extLst>
          </p:cNvPr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20A5C264-36DA-41B4-9A28-4786E1D73E7D}"/>
              </a:ext>
            </a:extLst>
          </p:cNvPr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IIFE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E81A9D1-9FB2-45FE-9F7E-B7EF73ACAAE6}"/>
              </a:ext>
            </a:extLst>
          </p:cNvPr>
          <p:cNvSpPr/>
          <p:nvPr/>
        </p:nvSpPr>
        <p:spPr>
          <a:xfrm>
            <a:off x="573853" y="401997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800" dirty="0" err="1"/>
              <a:t>Immediately</a:t>
            </a:r>
            <a:r>
              <a:rPr lang="it-IT" sz="1800" dirty="0"/>
              <a:t> </a:t>
            </a:r>
            <a:r>
              <a:rPr lang="it-IT" sz="1800" dirty="0" err="1"/>
              <a:t>Invoked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Expression</a:t>
            </a:r>
            <a:r>
              <a:rPr lang="it-IT" sz="1800" dirty="0"/>
              <a:t> 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E2D7B43-196E-4E1C-96D8-C2C551F3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7" y="0"/>
            <a:ext cx="8360227" cy="5143500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2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Sul B2C di Costa il CSS viene compilato in fase di build secondo le direttive inserite in </a:t>
            </a:r>
            <a:r>
              <a:rPr lang="it-IT" dirty="0" err="1"/>
              <a:t>webpack</a:t>
            </a:r>
            <a:endParaRPr lang="it-IT" dirty="0"/>
          </a:p>
          <a:p>
            <a:pPr lvl="3"/>
            <a:r>
              <a:rPr lang="it-IT" dirty="0"/>
              <a:t>Si tratta di una forma «semplificata» di SASS</a:t>
            </a:r>
          </a:p>
          <a:p>
            <a:pPr lvl="3"/>
            <a:r>
              <a:rPr lang="it-IT" dirty="0"/>
              <a:t>Principali vantaggi dell’approccio:</a:t>
            </a:r>
          </a:p>
          <a:p>
            <a:pPr lvl="4"/>
            <a:r>
              <a:rPr lang="it-IT" dirty="0"/>
              <a:t>Scrivere meno codice sorgente</a:t>
            </a:r>
          </a:p>
          <a:p>
            <a:pPr lvl="4"/>
            <a:r>
              <a:rPr lang="it-IT" dirty="0"/>
              <a:t>Migliorare la leggibilità</a:t>
            </a:r>
          </a:p>
          <a:p>
            <a:pPr lvl="4"/>
            <a:r>
              <a:rPr lang="it-IT" dirty="0"/>
              <a:t>Definire in modo più stringente i selettori</a:t>
            </a:r>
          </a:p>
          <a:p>
            <a:pPr lvl="4"/>
            <a:r>
              <a:rPr lang="it-IT" dirty="0"/>
              <a:t>Implementare automaticamente le funzionalità CSS cross-browser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Compilare il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8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Concatenare</a:t>
            </a:r>
            <a:r>
              <a:rPr lang="en-US" dirty="0"/>
              <a:t> le </a:t>
            </a:r>
            <a:r>
              <a:rPr lang="en-US" dirty="0" err="1"/>
              <a:t>classi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B942EAE-4374-4C08-B3C9-0977F832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21" y="989187"/>
            <a:ext cx="2401973" cy="4025054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F4DBD2-799F-4E4E-8410-09D69A7F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5" y="1001125"/>
            <a:ext cx="2820311" cy="402345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1287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5180BAD-1526-4703-B221-C1FA7171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6" y="1281315"/>
            <a:ext cx="5935568" cy="3862185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usare</a:t>
            </a:r>
            <a:r>
              <a:rPr lang="en-US" dirty="0"/>
              <a:t> I </a:t>
            </a:r>
            <a:r>
              <a:rPr lang="en-US" dirty="0" err="1"/>
              <a:t>mixin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Babel input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2BCD11-241E-42EF-ABC7-76257176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95" y="1898122"/>
            <a:ext cx="6282875" cy="134725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802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Babel output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BCAFE93-CD84-4861-B128-22FD0519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1" y="1244234"/>
            <a:ext cx="5894417" cy="367240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124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3"/>
            <a:r>
              <a:rPr lang="it-IT" dirty="0"/>
              <a:t>Lo script di </a:t>
            </a:r>
            <a:r>
              <a:rPr lang="it-IT" dirty="0" err="1"/>
              <a:t>React</a:t>
            </a:r>
            <a:r>
              <a:rPr lang="it-IT" dirty="0"/>
              <a:t> espone la classe </a:t>
            </a:r>
            <a:r>
              <a:rPr lang="it-IT" dirty="0" err="1"/>
              <a:t>ReactDOM</a:t>
            </a:r>
            <a:r>
              <a:rPr lang="it-IT" dirty="0"/>
              <a:t> che ha un metodo render.</a:t>
            </a:r>
          </a:p>
          <a:p>
            <a:pPr lvl="3"/>
            <a:r>
              <a:rPr lang="it-IT" dirty="0"/>
              <a:t>Il metodo prende in ingresso l’elemento da </a:t>
            </a:r>
            <a:r>
              <a:rPr lang="it-IT" dirty="0" err="1"/>
              <a:t>renderizzare</a:t>
            </a:r>
            <a:r>
              <a:rPr lang="it-IT" dirty="0"/>
              <a:t> e l’elemento dell’HTML su cui effettuare il render.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Reactdom.render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Hello world!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01B4A-DEAB-459D-9A69-5B22C715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88" y="1437651"/>
            <a:ext cx="2994538" cy="8024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153FBD-AC87-4F07-AE10-D90F148F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88" y="2399426"/>
            <a:ext cx="2379124" cy="133195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0B64C0F-B112-4F7B-A9A5-997AA147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88" y="3890702"/>
            <a:ext cx="2123088" cy="8446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E508A68-A3EA-4C50-86F6-BAD9F2C14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538" y="1522508"/>
            <a:ext cx="1306924" cy="30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3"/>
            <a:r>
              <a:rPr lang="it-IT" dirty="0"/>
              <a:t>Esistono diverse modalità per inizializzare un nuovo progetto in </a:t>
            </a:r>
            <a:r>
              <a:rPr lang="it-IT" dirty="0" err="1"/>
              <a:t>React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Il metodo più veloce è «create-</a:t>
            </a:r>
            <a:r>
              <a:rPr lang="it-IT" dirty="0" err="1"/>
              <a:t>react</a:t>
            </a:r>
            <a:r>
              <a:rPr lang="it-IT" dirty="0"/>
              <a:t>-app».</a:t>
            </a:r>
          </a:p>
          <a:p>
            <a:pPr lvl="3"/>
            <a:r>
              <a:rPr lang="it-IT" dirty="0"/>
              <a:t>In questo caso è necessario </a:t>
            </a:r>
            <a:r>
              <a:rPr lang="it-IT" dirty="0" err="1"/>
              <a:t>NodeJs</a:t>
            </a:r>
            <a:r>
              <a:rPr lang="it-IT" dirty="0"/>
              <a:t> con </a:t>
            </a:r>
            <a:r>
              <a:rPr lang="it-IT" dirty="0" err="1"/>
              <a:t>npm</a:t>
            </a:r>
            <a:r>
              <a:rPr lang="it-IT" dirty="0"/>
              <a:t> installato sul pc.</a:t>
            </a:r>
          </a:p>
          <a:p>
            <a:pPr lvl="3"/>
            <a:r>
              <a:rPr lang="it-IT" dirty="0" err="1"/>
              <a:t>npx</a:t>
            </a:r>
            <a:r>
              <a:rPr lang="it-IT" dirty="0"/>
              <a:t> genera un progetto completo in </a:t>
            </a:r>
            <a:r>
              <a:rPr lang="it-IT" dirty="0" err="1"/>
              <a:t>React</a:t>
            </a:r>
            <a:r>
              <a:rPr lang="it-IT" dirty="0"/>
              <a:t>.</a:t>
            </a:r>
            <a:endParaRPr kumimoji="0" lang="it-IT" b="1" i="0" u="none" strike="noStrike" kern="1200" cap="all" spc="0" normalizeH="0" baseline="0" noProof="0" dirty="0">
              <a:ln>
                <a:noFill/>
              </a:ln>
              <a:solidFill>
                <a:srgbClr val="A0A0CD"/>
              </a:solidFill>
              <a:effectLst/>
              <a:uLnTx/>
              <a:uFillTx/>
              <a:latin typeface="Arial Black"/>
              <a:ea typeface="+mn-ea"/>
              <a:cs typeface="Arial Black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progetto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Chi ben comincia è già a metà dell’opera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F045CE-ADC4-4B0E-BD5B-02D11EEE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56"/>
          <a:stretch/>
        </p:blipFill>
        <p:spPr>
          <a:xfrm>
            <a:off x="4572000" y="2274199"/>
            <a:ext cx="1862071" cy="595102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7702306-E390-4AA8-8ED4-D66FD20BFCB4}"/>
              </a:ext>
            </a:extLst>
          </p:cNvPr>
          <p:cNvGrpSpPr/>
          <p:nvPr/>
        </p:nvGrpSpPr>
        <p:grpSpPr>
          <a:xfrm>
            <a:off x="6874091" y="1437651"/>
            <a:ext cx="1464143" cy="3036887"/>
            <a:chOff x="4023711" y="1389140"/>
            <a:chExt cx="1306924" cy="271078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E582623-D01B-4603-8F5F-256C29131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960"/>
            <a:stretch/>
          </p:blipFill>
          <p:spPr>
            <a:xfrm>
              <a:off x="4023711" y="1389140"/>
              <a:ext cx="1306924" cy="1544132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C3D36BE-DCAE-4DB1-9F68-C3905BAB6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193"/>
            <a:stretch/>
          </p:blipFill>
          <p:spPr>
            <a:xfrm>
              <a:off x="4023711" y="2933272"/>
              <a:ext cx="1306924" cy="1166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155">
      <a:dk1>
        <a:srgbClr val="000000"/>
      </a:dk1>
      <a:lt1>
        <a:sysClr val="window" lastClr="FFFFFF"/>
      </a:lt1>
      <a:dk2>
        <a:srgbClr val="053238"/>
      </a:dk2>
      <a:lt2>
        <a:srgbClr val="A0A0CD"/>
      </a:lt2>
      <a:accent1>
        <a:srgbClr val="CBD0FF"/>
      </a:accent1>
      <a:accent2>
        <a:srgbClr val="A0A0CD"/>
      </a:accent2>
      <a:accent3>
        <a:srgbClr val="644BF5"/>
      </a:accent3>
      <a:accent4>
        <a:srgbClr val="6375B3"/>
      </a:accent4>
      <a:accent5>
        <a:srgbClr val="22C0BD"/>
      </a:accent5>
      <a:accent6>
        <a:srgbClr val="84D896"/>
      </a:accent6>
      <a:hlink>
        <a:srgbClr val="FFFE50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Reply">
  <a:themeElements>
    <a:clrScheme name="Impostazioni personalizzate 155">
      <a:dk1>
        <a:srgbClr val="000000"/>
      </a:dk1>
      <a:lt1>
        <a:sysClr val="window" lastClr="FFFFFF"/>
      </a:lt1>
      <a:dk2>
        <a:srgbClr val="053238"/>
      </a:dk2>
      <a:lt2>
        <a:srgbClr val="A0A0CD"/>
      </a:lt2>
      <a:accent1>
        <a:srgbClr val="CBD0FF"/>
      </a:accent1>
      <a:accent2>
        <a:srgbClr val="A0A0CD"/>
      </a:accent2>
      <a:accent3>
        <a:srgbClr val="644BF5"/>
      </a:accent3>
      <a:accent4>
        <a:srgbClr val="6375B3"/>
      </a:accent4>
      <a:accent5>
        <a:srgbClr val="22C0BD"/>
      </a:accent5>
      <a:accent6>
        <a:srgbClr val="84D896"/>
      </a:accent6>
      <a:hlink>
        <a:srgbClr val="FFFE50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3765</TotalTime>
  <Words>1556</Words>
  <Application>Microsoft Office PowerPoint</Application>
  <PresentationFormat>Presentazione su schermo (16:9)</PresentationFormat>
  <Paragraphs>193</Paragraphs>
  <Slides>49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Wingdings</vt:lpstr>
      <vt:lpstr>Reply</vt:lpstr>
      <vt:lpstr>Tema di Office</vt:lpstr>
      <vt:lpstr>1_Reply</vt:lpstr>
      <vt:lpstr>Reaktive</vt:lpstr>
      <vt:lpstr>Reaktive</vt:lpstr>
      <vt:lpstr>Reaktive</vt:lpstr>
      <vt:lpstr>JSX</vt:lpstr>
      <vt:lpstr>JSX</vt:lpstr>
      <vt:lpstr>JSX</vt:lpstr>
      <vt:lpstr>Reactdom.render</vt:lpstr>
      <vt:lpstr>Creare un progetto</vt:lpstr>
      <vt:lpstr>Funzioni e classi</vt:lpstr>
      <vt:lpstr>Funzioni e classi</vt:lpstr>
      <vt:lpstr>Funzioni e classi</vt:lpstr>
      <vt:lpstr>props e state</vt:lpstr>
      <vt:lpstr>props e state</vt:lpstr>
      <vt:lpstr>props e state</vt:lpstr>
      <vt:lpstr>props e state</vt:lpstr>
      <vt:lpstr>Componenti di classe</vt:lpstr>
      <vt:lpstr>Componenti di classe</vt:lpstr>
      <vt:lpstr>Componenti funzionali</vt:lpstr>
      <vt:lpstr>Componenti funzionali</vt:lpstr>
      <vt:lpstr>State hooks</vt:lpstr>
      <vt:lpstr>Effects hook</vt:lpstr>
      <vt:lpstr>Effects hook</vt:lpstr>
      <vt:lpstr>Effects hook</vt:lpstr>
      <vt:lpstr>Effects hook</vt:lpstr>
      <vt:lpstr>CUSTOM HOOK</vt:lpstr>
      <vt:lpstr>Handler di eventi</vt:lpstr>
      <vt:lpstr>Handler di eventi</vt:lpstr>
      <vt:lpstr>Data Flows Down</vt:lpstr>
      <vt:lpstr>DATA FLOWS DOWN</vt:lpstr>
      <vt:lpstr>State lifts up</vt:lpstr>
      <vt:lpstr>State lifts up</vt:lpstr>
      <vt:lpstr>Grazie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IIFE</vt:lpstr>
      <vt:lpstr>Presentazione standard di PowerPoint</vt:lpstr>
      <vt:lpstr>CSS</vt:lpstr>
      <vt:lpstr>CSS</vt:lpstr>
      <vt:lpstr>CSS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Thomas Bellardone</dc:creator>
  <cp:lastModifiedBy>Thomas Bellardone</cp:lastModifiedBy>
  <cp:revision>22</cp:revision>
  <dcterms:created xsi:type="dcterms:W3CDTF">2021-10-28T12:57:13Z</dcterms:created>
  <dcterms:modified xsi:type="dcterms:W3CDTF">2021-11-08T16:11:06Z</dcterms:modified>
</cp:coreProperties>
</file>